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Lst>
  <p:sldSz cx="6858000" cy="9906000" type="A4"/>
  <p:notesSz cx="6888163" cy="100187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90" d="100"/>
          <a:sy n="90" d="100"/>
        </p:scale>
        <p:origin x="1268" y="-21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57F9045-A94E-47A1-88C1-5EAAEDA398A9}" type="datetimeFigureOut">
              <a:rPr kumimoji="1" lang="ja-JP" altLang="en-US" smtClean="0"/>
              <a:t>2022/7/19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D9E77EC-6079-4697-8517-C5B8298EDBE4}" type="slidenum">
              <a:rPr kumimoji="1" lang="ja-JP" altLang="en-US" smtClean="0"/>
              <a:t>‹#›</a:t>
            </a:fld>
            <a:endParaRPr kumimoji="1" lang="ja-JP" altLang="en-US"/>
          </a:p>
        </p:txBody>
      </p:sp>
    </p:spTree>
    <p:extLst>
      <p:ext uri="{BB962C8B-B14F-4D97-AF65-F5344CB8AC3E}">
        <p14:creationId xmlns:p14="http://schemas.microsoft.com/office/powerpoint/2010/main" val="3846200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57F9045-A94E-47A1-88C1-5EAAEDA398A9}" type="datetimeFigureOut">
              <a:rPr kumimoji="1" lang="ja-JP" altLang="en-US" smtClean="0"/>
              <a:t>2022/7/19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D9E77EC-6079-4697-8517-C5B8298EDBE4}" type="slidenum">
              <a:rPr kumimoji="1" lang="ja-JP" altLang="en-US" smtClean="0"/>
              <a:t>‹#›</a:t>
            </a:fld>
            <a:endParaRPr kumimoji="1" lang="ja-JP" altLang="en-US"/>
          </a:p>
        </p:txBody>
      </p:sp>
    </p:spTree>
    <p:extLst>
      <p:ext uri="{BB962C8B-B14F-4D97-AF65-F5344CB8AC3E}">
        <p14:creationId xmlns:p14="http://schemas.microsoft.com/office/powerpoint/2010/main" val="3654899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57F9045-A94E-47A1-88C1-5EAAEDA398A9}" type="datetimeFigureOut">
              <a:rPr kumimoji="1" lang="ja-JP" altLang="en-US" smtClean="0"/>
              <a:t>2022/7/19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D9E77EC-6079-4697-8517-C5B8298EDBE4}" type="slidenum">
              <a:rPr kumimoji="1" lang="ja-JP" altLang="en-US" smtClean="0"/>
              <a:t>‹#›</a:t>
            </a:fld>
            <a:endParaRPr kumimoji="1" lang="ja-JP" altLang="en-US"/>
          </a:p>
        </p:txBody>
      </p:sp>
    </p:spTree>
    <p:extLst>
      <p:ext uri="{BB962C8B-B14F-4D97-AF65-F5344CB8AC3E}">
        <p14:creationId xmlns:p14="http://schemas.microsoft.com/office/powerpoint/2010/main" val="1304521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57F9045-A94E-47A1-88C1-5EAAEDA398A9}" type="datetimeFigureOut">
              <a:rPr kumimoji="1" lang="ja-JP" altLang="en-US" smtClean="0"/>
              <a:t>2022/7/19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D9E77EC-6079-4697-8517-C5B8298EDBE4}" type="slidenum">
              <a:rPr kumimoji="1" lang="ja-JP" altLang="en-US" smtClean="0"/>
              <a:t>‹#›</a:t>
            </a:fld>
            <a:endParaRPr kumimoji="1" lang="ja-JP" altLang="en-US"/>
          </a:p>
        </p:txBody>
      </p:sp>
    </p:spTree>
    <p:extLst>
      <p:ext uri="{BB962C8B-B14F-4D97-AF65-F5344CB8AC3E}">
        <p14:creationId xmlns:p14="http://schemas.microsoft.com/office/powerpoint/2010/main" val="2445476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57F9045-A94E-47A1-88C1-5EAAEDA398A9}" type="datetimeFigureOut">
              <a:rPr kumimoji="1" lang="ja-JP" altLang="en-US" smtClean="0"/>
              <a:t>2022/7/19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D9E77EC-6079-4697-8517-C5B8298EDBE4}" type="slidenum">
              <a:rPr kumimoji="1" lang="ja-JP" altLang="en-US" smtClean="0"/>
              <a:t>‹#›</a:t>
            </a:fld>
            <a:endParaRPr kumimoji="1" lang="ja-JP" altLang="en-US"/>
          </a:p>
        </p:txBody>
      </p:sp>
    </p:spTree>
    <p:extLst>
      <p:ext uri="{BB962C8B-B14F-4D97-AF65-F5344CB8AC3E}">
        <p14:creationId xmlns:p14="http://schemas.microsoft.com/office/powerpoint/2010/main" val="1801705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57F9045-A94E-47A1-88C1-5EAAEDA398A9}" type="datetimeFigureOut">
              <a:rPr kumimoji="1" lang="ja-JP" altLang="en-US" smtClean="0"/>
              <a:t>2022/7/19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D9E77EC-6079-4697-8517-C5B8298EDBE4}" type="slidenum">
              <a:rPr kumimoji="1" lang="ja-JP" altLang="en-US" smtClean="0"/>
              <a:t>‹#›</a:t>
            </a:fld>
            <a:endParaRPr kumimoji="1" lang="ja-JP" altLang="en-US"/>
          </a:p>
        </p:txBody>
      </p:sp>
    </p:spTree>
    <p:extLst>
      <p:ext uri="{BB962C8B-B14F-4D97-AF65-F5344CB8AC3E}">
        <p14:creationId xmlns:p14="http://schemas.microsoft.com/office/powerpoint/2010/main" val="578094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57F9045-A94E-47A1-88C1-5EAAEDA398A9}" type="datetimeFigureOut">
              <a:rPr kumimoji="1" lang="ja-JP" altLang="en-US" smtClean="0"/>
              <a:t>2022/7/19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D9E77EC-6079-4697-8517-C5B8298EDBE4}" type="slidenum">
              <a:rPr kumimoji="1" lang="ja-JP" altLang="en-US" smtClean="0"/>
              <a:t>‹#›</a:t>
            </a:fld>
            <a:endParaRPr kumimoji="1" lang="ja-JP" altLang="en-US"/>
          </a:p>
        </p:txBody>
      </p:sp>
    </p:spTree>
    <p:extLst>
      <p:ext uri="{BB962C8B-B14F-4D97-AF65-F5344CB8AC3E}">
        <p14:creationId xmlns:p14="http://schemas.microsoft.com/office/powerpoint/2010/main" val="853897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57F9045-A94E-47A1-88C1-5EAAEDA398A9}" type="datetimeFigureOut">
              <a:rPr kumimoji="1" lang="ja-JP" altLang="en-US" smtClean="0"/>
              <a:t>2022/7/19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D9E77EC-6079-4697-8517-C5B8298EDBE4}" type="slidenum">
              <a:rPr kumimoji="1" lang="ja-JP" altLang="en-US" smtClean="0"/>
              <a:t>‹#›</a:t>
            </a:fld>
            <a:endParaRPr kumimoji="1" lang="ja-JP" altLang="en-US"/>
          </a:p>
        </p:txBody>
      </p:sp>
    </p:spTree>
    <p:extLst>
      <p:ext uri="{BB962C8B-B14F-4D97-AF65-F5344CB8AC3E}">
        <p14:creationId xmlns:p14="http://schemas.microsoft.com/office/powerpoint/2010/main" val="3873275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F9045-A94E-47A1-88C1-5EAAEDA398A9}" type="datetimeFigureOut">
              <a:rPr kumimoji="1" lang="ja-JP" altLang="en-US" smtClean="0"/>
              <a:t>2022/7/19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D9E77EC-6079-4697-8517-C5B8298EDBE4}" type="slidenum">
              <a:rPr kumimoji="1" lang="ja-JP" altLang="en-US" smtClean="0"/>
              <a:t>‹#›</a:t>
            </a:fld>
            <a:endParaRPr kumimoji="1" lang="ja-JP" altLang="en-US"/>
          </a:p>
        </p:txBody>
      </p:sp>
    </p:spTree>
    <p:extLst>
      <p:ext uri="{BB962C8B-B14F-4D97-AF65-F5344CB8AC3E}">
        <p14:creationId xmlns:p14="http://schemas.microsoft.com/office/powerpoint/2010/main" val="1883433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57F9045-A94E-47A1-88C1-5EAAEDA398A9}" type="datetimeFigureOut">
              <a:rPr kumimoji="1" lang="ja-JP" altLang="en-US" smtClean="0"/>
              <a:t>2022/7/19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D9E77EC-6079-4697-8517-C5B8298EDBE4}" type="slidenum">
              <a:rPr kumimoji="1" lang="ja-JP" altLang="en-US" smtClean="0"/>
              <a:t>‹#›</a:t>
            </a:fld>
            <a:endParaRPr kumimoji="1" lang="ja-JP" altLang="en-US"/>
          </a:p>
        </p:txBody>
      </p:sp>
    </p:spTree>
    <p:extLst>
      <p:ext uri="{BB962C8B-B14F-4D97-AF65-F5344CB8AC3E}">
        <p14:creationId xmlns:p14="http://schemas.microsoft.com/office/powerpoint/2010/main" val="2167361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57F9045-A94E-47A1-88C1-5EAAEDA398A9}" type="datetimeFigureOut">
              <a:rPr kumimoji="1" lang="ja-JP" altLang="en-US" smtClean="0"/>
              <a:t>2022/7/19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D9E77EC-6079-4697-8517-C5B8298EDBE4}" type="slidenum">
              <a:rPr kumimoji="1" lang="ja-JP" altLang="en-US" smtClean="0"/>
              <a:t>‹#›</a:t>
            </a:fld>
            <a:endParaRPr kumimoji="1" lang="ja-JP" altLang="en-US"/>
          </a:p>
        </p:txBody>
      </p:sp>
    </p:spTree>
    <p:extLst>
      <p:ext uri="{BB962C8B-B14F-4D97-AF65-F5344CB8AC3E}">
        <p14:creationId xmlns:p14="http://schemas.microsoft.com/office/powerpoint/2010/main" val="558771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757F9045-A94E-47A1-88C1-5EAAEDA398A9}" type="datetimeFigureOut">
              <a:rPr kumimoji="1" lang="ja-JP" altLang="en-US" smtClean="0"/>
              <a:t>2022/7/19</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0D9E77EC-6079-4697-8517-C5B8298EDBE4}" type="slidenum">
              <a:rPr kumimoji="1" lang="ja-JP" altLang="en-US" smtClean="0"/>
              <a:t>‹#›</a:t>
            </a:fld>
            <a:endParaRPr kumimoji="1" lang="ja-JP" altLang="en-US"/>
          </a:p>
        </p:txBody>
      </p:sp>
    </p:spTree>
    <p:extLst>
      <p:ext uri="{BB962C8B-B14F-4D97-AF65-F5344CB8AC3E}">
        <p14:creationId xmlns:p14="http://schemas.microsoft.com/office/powerpoint/2010/main" val="8469866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725299" y="692235"/>
            <a:ext cx="2101755" cy="368489"/>
          </a:xfrm>
          <a:prstGeom prst="rect">
            <a:avLst/>
          </a:prstGeom>
          <a:noFill/>
        </p:spPr>
        <p:txBody>
          <a:bodyPr wrap="square" rtlCol="0">
            <a:spAutoFit/>
          </a:bodyPr>
          <a:lstStyle/>
          <a:p>
            <a:r>
              <a:rPr kumimoji="1" lang="ja-JP" altLang="en-US" dirty="0"/>
              <a:t>木次小</a:t>
            </a:r>
          </a:p>
        </p:txBody>
      </p:sp>
      <p:sp>
        <p:nvSpPr>
          <p:cNvPr id="3" name="テキスト ボックス 2"/>
          <p:cNvSpPr txBox="1"/>
          <p:nvPr/>
        </p:nvSpPr>
        <p:spPr>
          <a:xfrm>
            <a:off x="750105" y="1067907"/>
            <a:ext cx="2320120" cy="523220"/>
          </a:xfrm>
          <a:prstGeom prst="rect">
            <a:avLst/>
          </a:prstGeom>
          <a:noFill/>
        </p:spPr>
        <p:txBody>
          <a:bodyPr wrap="square" rtlCol="0">
            <a:spAutoFit/>
          </a:bodyPr>
          <a:lstStyle/>
          <a:p>
            <a:r>
              <a:rPr kumimoji="1" lang="ja-JP" altLang="en-US" sz="2800" dirty="0">
                <a:latin typeface="HGS創英角ﾎﾟｯﾌﾟ体" panose="040B0A00000000000000" pitchFamily="50" charset="-128"/>
                <a:ea typeface="HGS創英角ﾎﾟｯﾌﾟ体" panose="040B0A00000000000000" pitchFamily="50" charset="-128"/>
              </a:rPr>
              <a:t>図書館だより</a:t>
            </a:r>
          </a:p>
        </p:txBody>
      </p:sp>
      <p:sp>
        <p:nvSpPr>
          <p:cNvPr id="5" name="テキスト ボックス 4"/>
          <p:cNvSpPr txBox="1"/>
          <p:nvPr/>
        </p:nvSpPr>
        <p:spPr>
          <a:xfrm>
            <a:off x="5083790" y="1097652"/>
            <a:ext cx="2606722" cy="577081"/>
          </a:xfrm>
          <a:prstGeom prst="rect">
            <a:avLst/>
          </a:prstGeom>
          <a:noFill/>
        </p:spPr>
        <p:txBody>
          <a:bodyPr wrap="square" rtlCol="0">
            <a:spAutoFit/>
          </a:bodyPr>
          <a:lstStyle/>
          <a:p>
            <a:r>
              <a:rPr kumimoji="1" lang="ja-JP" altLang="en-US" sz="1050" dirty="0"/>
              <a:t>令和４年７月２０日</a:t>
            </a:r>
            <a:endParaRPr kumimoji="1" lang="en-US" altLang="ja-JP" sz="1050" dirty="0"/>
          </a:p>
          <a:p>
            <a:r>
              <a:rPr kumimoji="1" lang="ja-JP" altLang="en-US" sz="1050" dirty="0"/>
              <a:t>木次小学校図書館</a:t>
            </a:r>
            <a:endParaRPr kumimoji="1" lang="en-US" altLang="ja-JP" sz="1050" dirty="0"/>
          </a:p>
          <a:p>
            <a:r>
              <a:rPr kumimoji="1" lang="ja-JP" altLang="en-US" sz="1050" dirty="0"/>
              <a:t>学校司書　山崎　順子</a:t>
            </a:r>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20472" y="489555"/>
            <a:ext cx="1738779" cy="927679"/>
          </a:xfrm>
          <a:prstGeom prst="rect">
            <a:avLst/>
          </a:prstGeom>
        </p:spPr>
      </p:pic>
      <p:sp>
        <p:nvSpPr>
          <p:cNvPr id="7" name="テキスト ボックス 6"/>
          <p:cNvSpPr txBox="1"/>
          <p:nvPr/>
        </p:nvSpPr>
        <p:spPr>
          <a:xfrm>
            <a:off x="3447523" y="1408160"/>
            <a:ext cx="1446662" cy="338554"/>
          </a:xfrm>
          <a:prstGeom prst="rect">
            <a:avLst/>
          </a:prstGeom>
          <a:noFill/>
        </p:spPr>
        <p:txBody>
          <a:bodyPr wrap="square" rtlCol="0">
            <a:spAutoFit/>
          </a:bodyPr>
          <a:lstStyle/>
          <a:p>
            <a:r>
              <a:rPr kumimoji="1" lang="ja-JP" altLang="en-US" sz="800" dirty="0"/>
              <a:t>木次小図書館キャラクター</a:t>
            </a:r>
            <a:endParaRPr kumimoji="1" lang="en-US" altLang="ja-JP" sz="800" dirty="0"/>
          </a:p>
          <a:p>
            <a:r>
              <a:rPr kumimoji="1" lang="ja-JP" altLang="en-US" sz="800" dirty="0"/>
              <a:t>ブックちゃんとブックくん</a:t>
            </a:r>
          </a:p>
        </p:txBody>
      </p:sp>
      <p:sp>
        <p:nvSpPr>
          <p:cNvPr id="9" name="正方形/長方形 8"/>
          <p:cNvSpPr/>
          <p:nvPr/>
        </p:nvSpPr>
        <p:spPr>
          <a:xfrm>
            <a:off x="1441066" y="1886520"/>
            <a:ext cx="4801314" cy="461665"/>
          </a:xfrm>
          <a:prstGeom prst="rect">
            <a:avLst/>
          </a:prstGeom>
          <a:noFill/>
        </p:spPr>
        <p:txBody>
          <a:bodyPr wrap="none" lIns="91440" tIns="45720" rIns="91440" bIns="45720">
            <a:spAutoFit/>
          </a:bodyPr>
          <a:lstStyle/>
          <a:p>
            <a:pPr algn="ctr"/>
            <a:r>
              <a:rPr lang="ja-JP" altLang="en-US" sz="2400" b="1" cap="none" spc="0" dirty="0">
                <a:ln w="12700">
                  <a:solidFill>
                    <a:schemeClr val="accent5"/>
                  </a:solidFill>
                  <a:prstDash val="solid"/>
                </a:ln>
                <a:pattFill prst="ltDnDiag">
                  <a:fgClr>
                    <a:schemeClr val="accent5">
                      <a:lumMod val="60000"/>
                      <a:lumOff val="40000"/>
                    </a:schemeClr>
                  </a:fgClr>
                  <a:bgClr>
                    <a:schemeClr val="bg1"/>
                  </a:bgClr>
                </a:pattFill>
                <a:effectLst/>
              </a:rPr>
              <a:t>夏休みも家読を楽しみましょう！</a:t>
            </a:r>
          </a:p>
        </p:txBody>
      </p:sp>
      <p:sp>
        <p:nvSpPr>
          <p:cNvPr id="10" name="横巻き 9"/>
          <p:cNvSpPr/>
          <p:nvPr/>
        </p:nvSpPr>
        <p:spPr>
          <a:xfrm>
            <a:off x="491280" y="384559"/>
            <a:ext cx="2561014" cy="1528549"/>
          </a:xfrm>
          <a:prstGeom prst="horizontalScroll">
            <a:avLst/>
          </a:prstGeom>
          <a:noFill/>
          <a:ln w="381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1566530" y="2460948"/>
            <a:ext cx="5164660" cy="1785104"/>
          </a:xfrm>
          <a:prstGeom prst="rect">
            <a:avLst/>
          </a:prstGeom>
          <a:noFill/>
        </p:spPr>
        <p:txBody>
          <a:bodyPr wrap="square" rtlCol="0">
            <a:spAutoFit/>
          </a:bodyPr>
          <a:lstStyle/>
          <a:p>
            <a:r>
              <a:rPr kumimoji="1" lang="ja-JP" altLang="en-US" sz="1100" dirty="0"/>
              <a:t>　木次小学校では、夏休みにも全校で家読に取り組みます。長い夏休みなので、無理をしないで、楽しく読めるといいですね。</a:t>
            </a:r>
            <a:endParaRPr kumimoji="1" lang="en-US" altLang="ja-JP" sz="1100" dirty="0"/>
          </a:p>
          <a:p>
            <a:r>
              <a:rPr kumimoji="1" lang="ja-JP" altLang="en-US" sz="1100" dirty="0"/>
              <a:t>　低学年には、初めて見る文章を読むのは難しいことです。お家の人が一緒に読んだり、温かく見守ったりしてくださると楽しく取り組めるのではないｄしょうか。</a:t>
            </a:r>
            <a:endParaRPr kumimoji="1" lang="en-US" altLang="ja-JP" sz="1100" dirty="0"/>
          </a:p>
          <a:p>
            <a:r>
              <a:rPr kumimoji="1" lang="ja-JP" altLang="en-US" sz="1100" dirty="0"/>
              <a:t>　中高学年は、長編にもチャレンジして、想像力豊かに本の世界を楽しんでみてください。長いお話はできれば３０分以上まとまった時間読み続けるといいですね。</a:t>
            </a:r>
            <a:endParaRPr kumimoji="1" lang="en-US" altLang="ja-JP" sz="1100" dirty="0"/>
          </a:p>
          <a:p>
            <a:r>
              <a:rPr kumimoji="1" lang="ja-JP" altLang="en-US" sz="1100" dirty="0"/>
              <a:t>　夏休み中は、小学校の図書館は閉館しますが、近くに木次図書館があるのでお家の人と一緒に本を借りに行ってみられるのもよいかと思います。</a:t>
            </a:r>
          </a:p>
        </p:txBody>
      </p:sp>
      <p:sp>
        <p:nvSpPr>
          <p:cNvPr id="12" name="テキスト ボックス 11"/>
          <p:cNvSpPr txBox="1"/>
          <p:nvPr/>
        </p:nvSpPr>
        <p:spPr>
          <a:xfrm>
            <a:off x="1520238" y="4324952"/>
            <a:ext cx="2953431" cy="276999"/>
          </a:xfrm>
          <a:prstGeom prst="rect">
            <a:avLst/>
          </a:prstGeom>
          <a:noFill/>
        </p:spPr>
        <p:txBody>
          <a:bodyPr wrap="square" rtlCol="0">
            <a:spAutoFit/>
          </a:bodyPr>
          <a:lstStyle/>
          <a:p>
            <a:r>
              <a:rPr kumimoji="1" lang="ja-JP" altLang="en-US" sz="1200" dirty="0"/>
              <a:t>６月の家読の感想です。</a:t>
            </a:r>
          </a:p>
        </p:txBody>
      </p:sp>
      <p:sp>
        <p:nvSpPr>
          <p:cNvPr id="13" name="角丸四角形 12"/>
          <p:cNvSpPr/>
          <p:nvPr/>
        </p:nvSpPr>
        <p:spPr>
          <a:xfrm>
            <a:off x="1451000" y="4309279"/>
            <a:ext cx="1902554" cy="276999"/>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491280" y="7095019"/>
            <a:ext cx="1723549" cy="461665"/>
          </a:xfrm>
          <a:prstGeom prst="rect">
            <a:avLst/>
          </a:prstGeom>
          <a:noFill/>
        </p:spPr>
        <p:txBody>
          <a:bodyPr wrap="none" lIns="91440" tIns="45720" rIns="91440" bIns="45720">
            <a:spAutoFit/>
          </a:bodyPr>
          <a:lstStyle/>
          <a:p>
            <a:pPr algn="ctr"/>
            <a:r>
              <a:rPr lang="ja-JP" altLang="en-US" sz="2400" b="1" dirty="0">
                <a:ln w="12700">
                  <a:solidFill>
                    <a:schemeClr val="accent5"/>
                  </a:solidFill>
                  <a:prstDash val="solid"/>
                </a:ln>
                <a:pattFill prst="ltDnDiag">
                  <a:fgClr>
                    <a:schemeClr val="accent5">
                      <a:lumMod val="60000"/>
                      <a:lumOff val="40000"/>
                    </a:schemeClr>
                  </a:fgClr>
                  <a:bgClr>
                    <a:schemeClr val="bg1"/>
                  </a:bgClr>
                </a:pattFill>
              </a:rPr>
              <a:t>図書館情報</a:t>
            </a:r>
            <a:endParaRPr lang="ja-JP" altLang="en-US" sz="2400" b="1" cap="none" spc="0" dirty="0">
              <a:ln w="12700">
                <a:solidFill>
                  <a:schemeClr val="accent5"/>
                </a:solidFill>
                <a:prstDash val="solid"/>
              </a:ln>
              <a:pattFill prst="ltDnDiag">
                <a:fgClr>
                  <a:schemeClr val="accent5">
                    <a:lumMod val="60000"/>
                    <a:lumOff val="40000"/>
                  </a:schemeClr>
                </a:fgClr>
                <a:bgClr>
                  <a:schemeClr val="bg1"/>
                </a:bgClr>
              </a:pattFill>
              <a:effectLst/>
            </a:endParaRPr>
          </a:p>
        </p:txBody>
      </p:sp>
      <p:sp>
        <p:nvSpPr>
          <p:cNvPr id="18" name="テキスト ボックス 17"/>
          <p:cNvSpPr txBox="1"/>
          <p:nvPr/>
        </p:nvSpPr>
        <p:spPr>
          <a:xfrm>
            <a:off x="2369195" y="7841658"/>
            <a:ext cx="3335367" cy="954107"/>
          </a:xfrm>
          <a:prstGeom prst="rect">
            <a:avLst/>
          </a:prstGeom>
          <a:noFill/>
        </p:spPr>
        <p:txBody>
          <a:bodyPr wrap="square" rtlCol="0">
            <a:spAutoFit/>
          </a:bodyPr>
          <a:lstStyle/>
          <a:p>
            <a:r>
              <a:rPr kumimoji="1" lang="ja-JP" altLang="en-US" sz="1100" dirty="0"/>
              <a:t>たくさんの人が３冊貸し出し券をもらいました。</a:t>
            </a:r>
            <a:endParaRPr kumimoji="1" lang="en-US" altLang="ja-JP" sz="1100" dirty="0"/>
          </a:p>
          <a:p>
            <a:r>
              <a:rPr kumimoji="1" lang="ja-JP" altLang="en-US" sz="1100" dirty="0"/>
              <a:t>おすすめリストの本を各学年指定の冊数を読むと３冊貸し出し券がもらえます。</a:t>
            </a:r>
            <a:endParaRPr kumimoji="1" lang="en-US" altLang="ja-JP" sz="1100" dirty="0"/>
          </a:p>
          <a:p>
            <a:r>
              <a:rPr kumimoji="1" lang="ja-JP" altLang="en-US" sz="1100" dirty="0"/>
              <a:t>　　　　　（１年生は９月から実施）</a:t>
            </a:r>
            <a:endParaRPr kumimoji="1" lang="en-US" altLang="ja-JP" sz="1100" dirty="0"/>
          </a:p>
          <a:p>
            <a:endParaRPr kumimoji="1" lang="ja-JP" altLang="en-US" sz="1100" dirty="0"/>
          </a:p>
        </p:txBody>
      </p:sp>
      <p:grpSp>
        <p:nvGrpSpPr>
          <p:cNvPr id="45" name="グループ化 44"/>
          <p:cNvGrpSpPr/>
          <p:nvPr/>
        </p:nvGrpSpPr>
        <p:grpSpPr>
          <a:xfrm>
            <a:off x="532436" y="4638808"/>
            <a:ext cx="2169994" cy="736404"/>
            <a:chOff x="252480" y="4309858"/>
            <a:chExt cx="2169994" cy="736404"/>
          </a:xfrm>
        </p:grpSpPr>
        <p:sp>
          <p:nvSpPr>
            <p:cNvPr id="14" name="テキスト ボックス 13"/>
            <p:cNvSpPr txBox="1"/>
            <p:nvPr/>
          </p:nvSpPr>
          <p:spPr>
            <a:xfrm>
              <a:off x="423737" y="4469181"/>
              <a:ext cx="1951630" cy="415498"/>
            </a:xfrm>
            <a:prstGeom prst="rect">
              <a:avLst/>
            </a:prstGeom>
            <a:noFill/>
          </p:spPr>
          <p:txBody>
            <a:bodyPr wrap="square" rtlCol="0">
              <a:spAutoFit/>
            </a:bodyPr>
            <a:lstStyle/>
            <a:p>
              <a:r>
                <a:rPr kumimoji="1" lang="ja-JP" altLang="en-US" sz="1050" dirty="0"/>
                <a:t>おうちの人といっしょに本をよんでうれしかったです。</a:t>
              </a:r>
            </a:p>
          </p:txBody>
        </p:sp>
        <p:sp>
          <p:nvSpPr>
            <p:cNvPr id="26" name="雲形吹き出し 25"/>
            <p:cNvSpPr/>
            <p:nvPr/>
          </p:nvSpPr>
          <p:spPr>
            <a:xfrm>
              <a:off x="252480" y="4309858"/>
              <a:ext cx="2169994" cy="736404"/>
            </a:xfrm>
            <a:prstGeom prst="cloudCallout">
              <a:avLst>
                <a:gd name="adj1" fmla="val 59248"/>
                <a:gd name="adj2" fmla="val -60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6" name="グループ化 35"/>
          <p:cNvGrpSpPr/>
          <p:nvPr/>
        </p:nvGrpSpPr>
        <p:grpSpPr>
          <a:xfrm>
            <a:off x="330630" y="5483764"/>
            <a:ext cx="2756197" cy="656525"/>
            <a:chOff x="14298" y="5018315"/>
            <a:chExt cx="2756197" cy="656525"/>
          </a:xfrm>
        </p:grpSpPr>
        <p:sp>
          <p:nvSpPr>
            <p:cNvPr id="16" name="テキスト ボックス 15"/>
            <p:cNvSpPr txBox="1"/>
            <p:nvPr/>
          </p:nvSpPr>
          <p:spPr>
            <a:xfrm>
              <a:off x="252480" y="5168594"/>
              <a:ext cx="2186272" cy="415498"/>
            </a:xfrm>
            <a:prstGeom prst="rect">
              <a:avLst/>
            </a:prstGeom>
            <a:noFill/>
          </p:spPr>
          <p:txBody>
            <a:bodyPr wrap="square" rtlCol="0">
              <a:spAutoFit/>
            </a:bodyPr>
            <a:lstStyle/>
            <a:p>
              <a:r>
                <a:rPr kumimoji="1" lang="ja-JP" altLang="en-US" sz="1050" dirty="0"/>
                <a:t>１冊に時間をかけて内容を理解しながら読めたのでよかったです。</a:t>
              </a:r>
            </a:p>
          </p:txBody>
        </p:sp>
        <p:sp>
          <p:nvSpPr>
            <p:cNvPr id="28" name="雲形吹き出し 27"/>
            <p:cNvSpPr/>
            <p:nvPr/>
          </p:nvSpPr>
          <p:spPr>
            <a:xfrm>
              <a:off x="14298" y="5018315"/>
              <a:ext cx="2756197" cy="656525"/>
            </a:xfrm>
            <a:prstGeom prst="cloudCallout">
              <a:avLst>
                <a:gd name="adj1" fmla="val 49630"/>
                <a:gd name="adj2" fmla="val -4990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5" name="雲形吹き出し 34"/>
          <p:cNvSpPr/>
          <p:nvPr/>
        </p:nvSpPr>
        <p:spPr>
          <a:xfrm>
            <a:off x="3280514" y="6193308"/>
            <a:ext cx="3227341" cy="1063944"/>
          </a:xfrm>
          <a:prstGeom prst="cloudCallout">
            <a:avLst>
              <a:gd name="adj1" fmla="val -41694"/>
              <a:gd name="adj2" fmla="val -5791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9" name="グループ化 18"/>
          <p:cNvGrpSpPr/>
          <p:nvPr/>
        </p:nvGrpSpPr>
        <p:grpSpPr>
          <a:xfrm>
            <a:off x="3810477" y="4263687"/>
            <a:ext cx="2711163" cy="1038675"/>
            <a:chOff x="4187693" y="4132466"/>
            <a:chExt cx="2164374" cy="737023"/>
          </a:xfrm>
        </p:grpSpPr>
        <p:sp>
          <p:nvSpPr>
            <p:cNvPr id="29" name="テキスト ボックス 28"/>
            <p:cNvSpPr txBox="1"/>
            <p:nvPr/>
          </p:nvSpPr>
          <p:spPr>
            <a:xfrm>
              <a:off x="4370980" y="4245398"/>
              <a:ext cx="1981087" cy="397139"/>
            </a:xfrm>
            <a:prstGeom prst="rect">
              <a:avLst/>
            </a:prstGeom>
            <a:noFill/>
          </p:spPr>
          <p:txBody>
            <a:bodyPr wrap="square" rtlCol="0">
              <a:spAutoFit/>
            </a:bodyPr>
            <a:lstStyle/>
            <a:p>
              <a:r>
                <a:rPr kumimoji="1" lang="ja-JP" altLang="en-US" sz="1050" dirty="0"/>
                <a:t>一緒にぎゅーしながら読んだり、おもしろい本をたくさん読んで幸せな時間を過ごせてよかったです。</a:t>
              </a:r>
            </a:p>
          </p:txBody>
        </p:sp>
        <p:sp>
          <p:nvSpPr>
            <p:cNvPr id="38" name="雲形吹き出し 37"/>
            <p:cNvSpPr/>
            <p:nvPr/>
          </p:nvSpPr>
          <p:spPr>
            <a:xfrm>
              <a:off x="4187693" y="4132466"/>
              <a:ext cx="2128330" cy="737023"/>
            </a:xfrm>
            <a:prstGeom prst="cloudCallout">
              <a:avLst>
                <a:gd name="adj1" fmla="val -50535"/>
                <a:gd name="adj2" fmla="val 4511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2" name="グループ化 41"/>
          <p:cNvGrpSpPr/>
          <p:nvPr/>
        </p:nvGrpSpPr>
        <p:grpSpPr>
          <a:xfrm>
            <a:off x="4076253" y="5413616"/>
            <a:ext cx="3111001" cy="636089"/>
            <a:chOff x="3567234" y="5098282"/>
            <a:chExt cx="3111001" cy="636089"/>
          </a:xfrm>
        </p:grpSpPr>
        <p:sp>
          <p:nvSpPr>
            <p:cNvPr id="31" name="テキスト ボックス 30"/>
            <p:cNvSpPr txBox="1"/>
            <p:nvPr/>
          </p:nvSpPr>
          <p:spPr>
            <a:xfrm>
              <a:off x="4008028" y="5264341"/>
              <a:ext cx="2670207" cy="253916"/>
            </a:xfrm>
            <a:prstGeom prst="rect">
              <a:avLst/>
            </a:prstGeom>
            <a:noFill/>
          </p:spPr>
          <p:txBody>
            <a:bodyPr wrap="square" rtlCol="0">
              <a:spAutoFit/>
            </a:bodyPr>
            <a:lstStyle/>
            <a:p>
              <a:r>
                <a:rPr kumimoji="1" lang="ja-JP" altLang="en-US" sz="1050" dirty="0"/>
                <a:t>次回は一緒に読もうね。</a:t>
              </a:r>
              <a:endParaRPr kumimoji="1" lang="ja-JP" altLang="en-US" dirty="0"/>
            </a:p>
          </p:txBody>
        </p:sp>
        <p:sp>
          <p:nvSpPr>
            <p:cNvPr id="39" name="雲形吹き出し 38"/>
            <p:cNvSpPr/>
            <p:nvPr/>
          </p:nvSpPr>
          <p:spPr>
            <a:xfrm>
              <a:off x="3567234" y="5098282"/>
              <a:ext cx="2492371" cy="636089"/>
            </a:xfrm>
            <a:prstGeom prst="cloudCallout">
              <a:avLst>
                <a:gd name="adj1" fmla="val -64456"/>
                <a:gd name="adj2" fmla="val -2561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2" name="テキスト ボックス 31"/>
          <p:cNvSpPr txBox="1"/>
          <p:nvPr/>
        </p:nvSpPr>
        <p:spPr>
          <a:xfrm>
            <a:off x="3546145" y="6446694"/>
            <a:ext cx="2783161" cy="747395"/>
          </a:xfrm>
          <a:prstGeom prst="rect">
            <a:avLst/>
          </a:prstGeom>
          <a:noFill/>
        </p:spPr>
        <p:txBody>
          <a:bodyPr wrap="square" rtlCol="0">
            <a:spAutoFit/>
          </a:bodyPr>
          <a:lstStyle/>
          <a:p>
            <a:r>
              <a:rPr kumimoji="1" lang="ja-JP" altLang="en-US" sz="1050" dirty="0"/>
              <a:t>タブレットを使うようになってから本を読むことが少なくなっていたので、家読期間はたくさん読めてよかったです。</a:t>
            </a:r>
            <a:endParaRPr kumimoji="1" lang="en-US" altLang="ja-JP" sz="1050" dirty="0"/>
          </a:p>
          <a:p>
            <a:r>
              <a:rPr kumimoji="1" lang="ja-JP" altLang="en-US" sz="1050" dirty="0"/>
              <a:t>　　　　　　　　</a:t>
            </a:r>
          </a:p>
        </p:txBody>
      </p:sp>
      <p:sp>
        <p:nvSpPr>
          <p:cNvPr id="44" name="テキスト ボックス 43"/>
          <p:cNvSpPr txBox="1"/>
          <p:nvPr/>
        </p:nvSpPr>
        <p:spPr>
          <a:xfrm>
            <a:off x="3261865" y="4840745"/>
            <a:ext cx="346249" cy="1518192"/>
          </a:xfrm>
          <a:prstGeom prst="rect">
            <a:avLst/>
          </a:prstGeom>
          <a:noFill/>
        </p:spPr>
        <p:txBody>
          <a:bodyPr vert="eaVert" wrap="square" rtlCol="0">
            <a:spAutoFit/>
          </a:bodyPr>
          <a:lstStyle/>
          <a:p>
            <a:r>
              <a:rPr kumimoji="1" lang="ja-JP" altLang="en-US" sz="1050" dirty="0"/>
              <a:t>おうちの人から</a:t>
            </a:r>
          </a:p>
        </p:txBody>
      </p:sp>
      <p:sp>
        <p:nvSpPr>
          <p:cNvPr id="8" name="テキスト ボックス 7"/>
          <p:cNvSpPr txBox="1"/>
          <p:nvPr/>
        </p:nvSpPr>
        <p:spPr>
          <a:xfrm>
            <a:off x="2770431" y="1756110"/>
            <a:ext cx="1216060" cy="261610"/>
          </a:xfrm>
          <a:prstGeom prst="rect">
            <a:avLst/>
          </a:prstGeom>
          <a:noFill/>
        </p:spPr>
        <p:txBody>
          <a:bodyPr wrap="square" rtlCol="0">
            <a:spAutoFit/>
          </a:bodyPr>
          <a:lstStyle/>
          <a:p>
            <a:r>
              <a:rPr kumimoji="1" lang="ja-JP" altLang="en-US" sz="1100" dirty="0"/>
              <a:t>うちどく</a:t>
            </a:r>
          </a:p>
        </p:txBody>
      </p:sp>
      <p:grpSp>
        <p:nvGrpSpPr>
          <p:cNvPr id="22" name="グループ化 21"/>
          <p:cNvGrpSpPr/>
          <p:nvPr/>
        </p:nvGrpSpPr>
        <p:grpSpPr>
          <a:xfrm>
            <a:off x="2268786" y="8937610"/>
            <a:ext cx="1636081" cy="844956"/>
            <a:chOff x="3336715" y="7648723"/>
            <a:chExt cx="1636081" cy="844956"/>
          </a:xfrm>
        </p:grpSpPr>
        <p:sp>
          <p:nvSpPr>
            <p:cNvPr id="52" name="テキスト ボックス 51"/>
            <p:cNvSpPr txBox="1"/>
            <p:nvPr/>
          </p:nvSpPr>
          <p:spPr>
            <a:xfrm>
              <a:off x="3429862" y="7731057"/>
              <a:ext cx="1514555" cy="738664"/>
            </a:xfrm>
            <a:prstGeom prst="rect">
              <a:avLst/>
            </a:prstGeom>
            <a:noFill/>
          </p:spPr>
          <p:txBody>
            <a:bodyPr wrap="square" rtlCol="0">
              <a:spAutoFit/>
            </a:bodyPr>
            <a:lstStyle/>
            <a:p>
              <a:r>
                <a:rPr kumimoji="1" lang="ja-JP" altLang="en-US" sz="1050" dirty="0"/>
                <a:t>さらに、全て読んで「完読賞」をもらった人は全校で１２人です。</a:t>
              </a:r>
            </a:p>
          </p:txBody>
        </p:sp>
        <p:sp>
          <p:nvSpPr>
            <p:cNvPr id="53" name="角丸四角形吹き出し 52"/>
            <p:cNvSpPr/>
            <p:nvPr/>
          </p:nvSpPr>
          <p:spPr>
            <a:xfrm>
              <a:off x="3336715" y="7648723"/>
              <a:ext cx="1636081" cy="844956"/>
            </a:xfrm>
            <a:prstGeom prst="wedgeRoundRectCallout">
              <a:avLst>
                <a:gd name="adj1" fmla="val 97395"/>
                <a:gd name="adj2" fmla="val -6042"/>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5" name="角丸四角形 14"/>
          <p:cNvSpPr/>
          <p:nvPr/>
        </p:nvSpPr>
        <p:spPr>
          <a:xfrm>
            <a:off x="3351428" y="4845710"/>
            <a:ext cx="173472" cy="104662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6" name="グループ化 45">
            <a:extLst>
              <a:ext uri="{FF2B5EF4-FFF2-40B4-BE49-F238E27FC236}">
                <a16:creationId xmlns:a16="http://schemas.microsoft.com/office/drawing/2014/main" id="{F9871CAA-70BF-6482-2AA1-64F2A4E2CF4F}"/>
              </a:ext>
            </a:extLst>
          </p:cNvPr>
          <p:cNvGrpSpPr/>
          <p:nvPr/>
        </p:nvGrpSpPr>
        <p:grpSpPr>
          <a:xfrm>
            <a:off x="314028" y="6198332"/>
            <a:ext cx="2756197" cy="656525"/>
            <a:chOff x="14298" y="5018315"/>
            <a:chExt cx="2756197" cy="656525"/>
          </a:xfrm>
        </p:grpSpPr>
        <p:sp>
          <p:nvSpPr>
            <p:cNvPr id="47" name="テキスト ボックス 46">
              <a:extLst>
                <a:ext uri="{FF2B5EF4-FFF2-40B4-BE49-F238E27FC236}">
                  <a16:creationId xmlns:a16="http://schemas.microsoft.com/office/drawing/2014/main" id="{AF4B376B-5540-F31B-3D36-F3ABAED93F6B}"/>
                </a:ext>
              </a:extLst>
            </p:cNvPr>
            <p:cNvSpPr txBox="1"/>
            <p:nvPr/>
          </p:nvSpPr>
          <p:spPr>
            <a:xfrm>
              <a:off x="252480" y="5168594"/>
              <a:ext cx="2186272" cy="415498"/>
            </a:xfrm>
            <a:prstGeom prst="rect">
              <a:avLst/>
            </a:prstGeom>
            <a:noFill/>
          </p:spPr>
          <p:txBody>
            <a:bodyPr wrap="square" rtlCol="0">
              <a:spAutoFit/>
            </a:bodyPr>
            <a:lstStyle/>
            <a:p>
              <a:r>
                <a:rPr kumimoji="1" lang="ja-JP" altLang="en-US" sz="1050" dirty="0"/>
                <a:t>毎日１５分読むという習慣がついてよかったです。</a:t>
              </a:r>
            </a:p>
          </p:txBody>
        </p:sp>
        <p:sp>
          <p:nvSpPr>
            <p:cNvPr id="48" name="雲形吹き出し 27">
              <a:extLst>
                <a:ext uri="{FF2B5EF4-FFF2-40B4-BE49-F238E27FC236}">
                  <a16:creationId xmlns:a16="http://schemas.microsoft.com/office/drawing/2014/main" id="{41F44A05-5830-99AA-5805-F8B4F39685FA}"/>
                </a:ext>
              </a:extLst>
            </p:cNvPr>
            <p:cNvSpPr/>
            <p:nvPr/>
          </p:nvSpPr>
          <p:spPr>
            <a:xfrm>
              <a:off x="14298" y="5018315"/>
              <a:ext cx="2756197" cy="656525"/>
            </a:xfrm>
            <a:prstGeom prst="cloudCallout">
              <a:avLst>
                <a:gd name="adj1" fmla="val 44381"/>
                <a:gd name="adj2" fmla="val -5519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20" name="図 19" descr="テキスト, カレンダー&#10;&#10;自動的に生成された説明">
            <a:extLst>
              <a:ext uri="{FF2B5EF4-FFF2-40B4-BE49-F238E27FC236}">
                <a16:creationId xmlns:a16="http://schemas.microsoft.com/office/drawing/2014/main" id="{0AE220BB-2363-A909-2216-DF3462A4BB8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281" r="25343"/>
          <a:stretch/>
        </p:blipFill>
        <p:spPr>
          <a:xfrm>
            <a:off x="4937726" y="8358184"/>
            <a:ext cx="1583914" cy="1526246"/>
          </a:xfrm>
          <a:prstGeom prst="rect">
            <a:avLst/>
          </a:prstGeom>
          <a:ln>
            <a:noFill/>
          </a:ln>
          <a:effectLst>
            <a:softEdge rad="112500"/>
          </a:effectLst>
        </p:spPr>
      </p:pic>
      <p:pic>
        <p:nvPicPr>
          <p:cNvPr id="23" name="図 22">
            <a:extLst>
              <a:ext uri="{FF2B5EF4-FFF2-40B4-BE49-F238E27FC236}">
                <a16:creationId xmlns:a16="http://schemas.microsoft.com/office/drawing/2014/main" id="{3745DE2D-87FF-5D01-509D-20D0A936C655}"/>
              </a:ext>
            </a:extLst>
          </p:cNvPr>
          <p:cNvPicPr>
            <a:picLocks noChangeAspect="1"/>
          </p:cNvPicPr>
          <p:nvPr/>
        </p:nvPicPr>
        <p:blipFill>
          <a:blip r:embed="rId4"/>
          <a:stretch>
            <a:fillRect/>
          </a:stretch>
        </p:blipFill>
        <p:spPr>
          <a:xfrm>
            <a:off x="167908" y="2362888"/>
            <a:ext cx="1398622" cy="1251399"/>
          </a:xfrm>
          <a:prstGeom prst="rect">
            <a:avLst/>
          </a:prstGeom>
          <a:ln>
            <a:noFill/>
          </a:ln>
          <a:effectLst>
            <a:softEdge rad="112500"/>
          </a:effectLst>
        </p:spPr>
      </p:pic>
      <p:pic>
        <p:nvPicPr>
          <p:cNvPr id="33" name="図 32" descr="カレンダー&#10;&#10;自動的に生成された説明">
            <a:extLst>
              <a:ext uri="{FF2B5EF4-FFF2-40B4-BE49-F238E27FC236}">
                <a16:creationId xmlns:a16="http://schemas.microsoft.com/office/drawing/2014/main" id="{878AFAA9-1696-F633-DEE2-215BD5012E5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640" y="7725261"/>
            <a:ext cx="2441031" cy="1373079"/>
          </a:xfrm>
          <a:prstGeom prst="rect">
            <a:avLst/>
          </a:prstGeom>
          <a:ln>
            <a:noFill/>
          </a:ln>
          <a:effectLst>
            <a:softEdge rad="112500"/>
          </a:effectLst>
        </p:spPr>
      </p:pic>
    </p:spTree>
    <p:extLst>
      <p:ext uri="{BB962C8B-B14F-4D97-AF65-F5344CB8AC3E}">
        <p14:creationId xmlns:p14="http://schemas.microsoft.com/office/powerpoint/2010/main" val="4226744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F35BDD74-0123-6E9A-CBFE-40CB7747AB17}"/>
              </a:ext>
            </a:extLst>
          </p:cNvPr>
          <p:cNvSpPr txBox="1"/>
          <p:nvPr/>
        </p:nvSpPr>
        <p:spPr>
          <a:xfrm>
            <a:off x="1625157" y="290973"/>
            <a:ext cx="3429000" cy="369332"/>
          </a:xfrm>
          <a:prstGeom prst="rect">
            <a:avLst/>
          </a:prstGeom>
          <a:noFill/>
        </p:spPr>
        <p:txBody>
          <a:bodyPr wrap="square">
            <a:spAutoFit/>
          </a:bodyPr>
          <a:lstStyle/>
          <a:p>
            <a:pPr algn="ctr"/>
            <a:r>
              <a:rPr lang="ja-JP" altLang="en-US" sz="1800" b="1" dirty="0">
                <a:ln w="12700">
                  <a:solidFill>
                    <a:schemeClr val="accent5"/>
                  </a:solidFill>
                  <a:prstDash val="solid"/>
                </a:ln>
                <a:pattFill prst="ltDnDiag">
                  <a:fgClr>
                    <a:schemeClr val="accent5">
                      <a:lumMod val="60000"/>
                      <a:lumOff val="40000"/>
                    </a:schemeClr>
                  </a:fgClr>
                  <a:bgClr>
                    <a:schemeClr val="bg1"/>
                  </a:bgClr>
                </a:pattFill>
              </a:rPr>
              <a:t>図書委員による読み語り</a:t>
            </a:r>
            <a:endParaRPr lang="ja-JP" altLang="en-US" sz="1800" b="1" cap="none" spc="0" dirty="0">
              <a:ln w="12700">
                <a:solidFill>
                  <a:schemeClr val="accent5"/>
                </a:solidFill>
                <a:prstDash val="solid"/>
              </a:ln>
              <a:pattFill prst="ltDnDiag">
                <a:fgClr>
                  <a:schemeClr val="accent5">
                    <a:lumMod val="60000"/>
                    <a:lumOff val="40000"/>
                  </a:schemeClr>
                </a:fgClr>
                <a:bgClr>
                  <a:schemeClr val="bg1"/>
                </a:bgClr>
              </a:pattFill>
              <a:effectLst/>
            </a:endParaRPr>
          </a:p>
        </p:txBody>
      </p:sp>
      <p:sp>
        <p:nvSpPr>
          <p:cNvPr id="10" name="テキスト ボックス 9">
            <a:extLst>
              <a:ext uri="{FF2B5EF4-FFF2-40B4-BE49-F238E27FC236}">
                <a16:creationId xmlns:a16="http://schemas.microsoft.com/office/drawing/2014/main" id="{B1EA81F5-04AB-7AB0-332C-5314095F970D}"/>
              </a:ext>
            </a:extLst>
          </p:cNvPr>
          <p:cNvSpPr txBox="1"/>
          <p:nvPr/>
        </p:nvSpPr>
        <p:spPr>
          <a:xfrm>
            <a:off x="1939481" y="681338"/>
            <a:ext cx="2696179" cy="1615827"/>
          </a:xfrm>
          <a:prstGeom prst="rect">
            <a:avLst/>
          </a:prstGeom>
          <a:noFill/>
        </p:spPr>
        <p:txBody>
          <a:bodyPr wrap="square">
            <a:spAutoFit/>
          </a:bodyPr>
          <a:lstStyle/>
          <a:p>
            <a:r>
              <a:rPr kumimoji="1" lang="ja-JP" altLang="en-US" sz="1100" dirty="0"/>
              <a:t>５月３０日から６月１０日まで昼休みに図書委員のみなさんが１・２年生に紙芝居の読み語りをしました。委員の人たちも最初はたどたどしかったですが、読むところを分担するなどして上手に読むことができました。１・２年生もとても楽しんでいました。また、こういう機会があればいいなと感じました。</a:t>
            </a:r>
            <a:endParaRPr kumimoji="1" lang="en-US" altLang="ja-JP" sz="1100" dirty="0"/>
          </a:p>
        </p:txBody>
      </p:sp>
      <p:pic>
        <p:nvPicPr>
          <p:cNvPr id="12" name="図 11" descr="屋内, 人, 座る, テーブル が含まれている画像&#10;&#10;自動的に生成された説明">
            <a:extLst>
              <a:ext uri="{FF2B5EF4-FFF2-40B4-BE49-F238E27FC236}">
                <a16:creationId xmlns:a16="http://schemas.microsoft.com/office/drawing/2014/main" id="{4A137641-3B16-AE0D-C689-250E04EA06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5499" y="952198"/>
            <a:ext cx="2112133" cy="1188075"/>
          </a:xfrm>
          <a:prstGeom prst="rect">
            <a:avLst/>
          </a:prstGeom>
          <a:ln>
            <a:noFill/>
          </a:ln>
          <a:effectLst>
            <a:softEdge rad="112500"/>
          </a:effectLst>
        </p:spPr>
      </p:pic>
      <p:pic>
        <p:nvPicPr>
          <p:cNvPr id="14" name="図 13" descr="屋内, 人, 図書館, 座る が含まれている画像&#10;&#10;自動的に生成された説明">
            <a:extLst>
              <a:ext uri="{FF2B5EF4-FFF2-40B4-BE49-F238E27FC236}">
                <a16:creationId xmlns:a16="http://schemas.microsoft.com/office/drawing/2014/main" id="{70361924-9238-3044-15D9-BE7EEF5B5A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 y="877346"/>
            <a:ext cx="1991020" cy="1119949"/>
          </a:xfrm>
          <a:prstGeom prst="rect">
            <a:avLst/>
          </a:prstGeom>
          <a:ln>
            <a:noFill/>
          </a:ln>
          <a:effectLst>
            <a:softEdge rad="112500"/>
          </a:effectLst>
        </p:spPr>
      </p:pic>
      <p:sp>
        <p:nvSpPr>
          <p:cNvPr id="15" name="テキスト ボックス 14">
            <a:extLst>
              <a:ext uri="{FF2B5EF4-FFF2-40B4-BE49-F238E27FC236}">
                <a16:creationId xmlns:a16="http://schemas.microsoft.com/office/drawing/2014/main" id="{BE16E7F7-F8D4-8E38-0F47-C943AA506212}"/>
              </a:ext>
            </a:extLst>
          </p:cNvPr>
          <p:cNvSpPr txBox="1"/>
          <p:nvPr/>
        </p:nvSpPr>
        <p:spPr>
          <a:xfrm>
            <a:off x="1625157" y="2361676"/>
            <a:ext cx="3429000" cy="369332"/>
          </a:xfrm>
          <a:prstGeom prst="rect">
            <a:avLst/>
          </a:prstGeom>
          <a:noFill/>
        </p:spPr>
        <p:txBody>
          <a:bodyPr wrap="square">
            <a:spAutoFit/>
          </a:bodyPr>
          <a:lstStyle/>
          <a:p>
            <a:pPr algn="ctr"/>
            <a:r>
              <a:rPr lang="ja-JP" altLang="en-US" b="1" cap="none" spc="0" dirty="0">
                <a:ln w="12700">
                  <a:solidFill>
                    <a:schemeClr val="accent5"/>
                  </a:solidFill>
                  <a:prstDash val="solid"/>
                </a:ln>
                <a:pattFill prst="ltDnDiag">
                  <a:fgClr>
                    <a:schemeClr val="accent5">
                      <a:lumMod val="60000"/>
                      <a:lumOff val="40000"/>
                    </a:schemeClr>
                  </a:fgClr>
                  <a:bgClr>
                    <a:schemeClr val="bg1"/>
                  </a:bgClr>
                </a:pattFill>
                <a:effectLst/>
              </a:rPr>
              <a:t>しおりコンテストがありました</a:t>
            </a:r>
            <a:endParaRPr lang="ja-JP" altLang="en-US" sz="1800" b="1" cap="none" spc="0" dirty="0">
              <a:ln w="12700">
                <a:solidFill>
                  <a:schemeClr val="accent5"/>
                </a:solidFill>
                <a:prstDash val="solid"/>
              </a:ln>
              <a:pattFill prst="ltDnDiag">
                <a:fgClr>
                  <a:schemeClr val="accent5">
                    <a:lumMod val="60000"/>
                    <a:lumOff val="40000"/>
                  </a:schemeClr>
                </a:fgClr>
                <a:bgClr>
                  <a:schemeClr val="bg1"/>
                </a:bgClr>
              </a:pattFill>
              <a:effectLst/>
            </a:endParaRPr>
          </a:p>
        </p:txBody>
      </p:sp>
      <p:pic>
        <p:nvPicPr>
          <p:cNvPr id="17" name="図 16">
            <a:extLst>
              <a:ext uri="{FF2B5EF4-FFF2-40B4-BE49-F238E27FC236}">
                <a16:creationId xmlns:a16="http://schemas.microsoft.com/office/drawing/2014/main" id="{FDA29DF9-96D7-AB9C-3C76-E1C6BE71A01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3458" y="2825099"/>
            <a:ext cx="2492327" cy="1401934"/>
          </a:xfrm>
          <a:prstGeom prst="rect">
            <a:avLst/>
          </a:prstGeom>
          <a:ln>
            <a:noFill/>
          </a:ln>
          <a:effectLst>
            <a:softEdge rad="112500"/>
          </a:effectLst>
        </p:spPr>
      </p:pic>
      <p:pic>
        <p:nvPicPr>
          <p:cNvPr id="19" name="図 18">
            <a:extLst>
              <a:ext uri="{FF2B5EF4-FFF2-40B4-BE49-F238E27FC236}">
                <a16:creationId xmlns:a16="http://schemas.microsoft.com/office/drawing/2014/main" id="{2E8D32C8-867D-5875-CA67-E2FA1AB74952}"/>
              </a:ext>
            </a:extLst>
          </p:cNvPr>
          <p:cNvPicPr>
            <a:picLocks noChangeAspect="1"/>
          </p:cNvPicPr>
          <p:nvPr/>
        </p:nvPicPr>
        <p:blipFill>
          <a:blip r:embed="rId5"/>
          <a:stretch>
            <a:fillRect/>
          </a:stretch>
        </p:blipFill>
        <p:spPr>
          <a:xfrm>
            <a:off x="690057" y="5054837"/>
            <a:ext cx="1069628" cy="1307939"/>
          </a:xfrm>
          <a:prstGeom prst="rect">
            <a:avLst/>
          </a:prstGeom>
        </p:spPr>
      </p:pic>
      <p:pic>
        <p:nvPicPr>
          <p:cNvPr id="21" name="図 20">
            <a:extLst>
              <a:ext uri="{FF2B5EF4-FFF2-40B4-BE49-F238E27FC236}">
                <a16:creationId xmlns:a16="http://schemas.microsoft.com/office/drawing/2014/main" id="{9E2967E9-EC18-D602-6763-3B869ABD3165}"/>
              </a:ext>
            </a:extLst>
          </p:cNvPr>
          <p:cNvPicPr>
            <a:picLocks noChangeAspect="1"/>
          </p:cNvPicPr>
          <p:nvPr/>
        </p:nvPicPr>
        <p:blipFill>
          <a:blip r:embed="rId6"/>
          <a:stretch>
            <a:fillRect/>
          </a:stretch>
        </p:blipFill>
        <p:spPr>
          <a:xfrm>
            <a:off x="2915121" y="5067683"/>
            <a:ext cx="1143255" cy="1295093"/>
          </a:xfrm>
          <a:prstGeom prst="rect">
            <a:avLst/>
          </a:prstGeom>
        </p:spPr>
      </p:pic>
      <p:pic>
        <p:nvPicPr>
          <p:cNvPr id="23" name="図 22">
            <a:extLst>
              <a:ext uri="{FF2B5EF4-FFF2-40B4-BE49-F238E27FC236}">
                <a16:creationId xmlns:a16="http://schemas.microsoft.com/office/drawing/2014/main" id="{4391EB1E-FD31-8C79-EEE1-F0888EB4D59C}"/>
              </a:ext>
            </a:extLst>
          </p:cNvPr>
          <p:cNvPicPr>
            <a:picLocks noChangeAspect="1"/>
          </p:cNvPicPr>
          <p:nvPr/>
        </p:nvPicPr>
        <p:blipFill>
          <a:blip r:embed="rId7"/>
          <a:stretch>
            <a:fillRect/>
          </a:stretch>
        </p:blipFill>
        <p:spPr>
          <a:xfrm>
            <a:off x="5213812" y="5067683"/>
            <a:ext cx="933139" cy="1353052"/>
          </a:xfrm>
          <a:prstGeom prst="rect">
            <a:avLst/>
          </a:prstGeom>
        </p:spPr>
      </p:pic>
      <p:sp>
        <p:nvSpPr>
          <p:cNvPr id="24" name="テキスト ボックス 23">
            <a:extLst>
              <a:ext uri="{FF2B5EF4-FFF2-40B4-BE49-F238E27FC236}">
                <a16:creationId xmlns:a16="http://schemas.microsoft.com/office/drawing/2014/main" id="{8E089203-F67B-17CB-3048-E76F7B592CCC}"/>
              </a:ext>
            </a:extLst>
          </p:cNvPr>
          <p:cNvSpPr txBox="1"/>
          <p:nvPr/>
        </p:nvSpPr>
        <p:spPr>
          <a:xfrm>
            <a:off x="-141430" y="4468464"/>
            <a:ext cx="3429000" cy="369332"/>
          </a:xfrm>
          <a:prstGeom prst="rect">
            <a:avLst/>
          </a:prstGeom>
          <a:noFill/>
        </p:spPr>
        <p:txBody>
          <a:bodyPr wrap="square">
            <a:spAutoFit/>
          </a:bodyPr>
          <a:lstStyle/>
          <a:p>
            <a:pPr algn="ctr"/>
            <a:r>
              <a:rPr lang="ja-JP" altLang="en-US" sz="1800" b="1" dirty="0">
                <a:ln w="12700">
                  <a:solidFill>
                    <a:schemeClr val="accent5"/>
                  </a:solidFill>
                  <a:prstDash val="solid"/>
                </a:ln>
                <a:pattFill prst="ltDnDiag">
                  <a:fgClr>
                    <a:schemeClr val="accent5">
                      <a:lumMod val="60000"/>
                      <a:lumOff val="40000"/>
                    </a:schemeClr>
                  </a:fgClr>
                  <a:bgClr>
                    <a:schemeClr val="bg1"/>
                  </a:bgClr>
                </a:pattFill>
              </a:rPr>
              <a:t>司書おすすめの本です</a:t>
            </a:r>
            <a:endParaRPr lang="ja-JP" altLang="en-US" sz="1800" b="1" cap="none" spc="0" dirty="0">
              <a:ln w="12700">
                <a:solidFill>
                  <a:schemeClr val="accent5"/>
                </a:solidFill>
                <a:prstDash val="solid"/>
              </a:ln>
              <a:pattFill prst="ltDnDiag">
                <a:fgClr>
                  <a:schemeClr val="accent5">
                    <a:lumMod val="60000"/>
                    <a:lumOff val="40000"/>
                  </a:schemeClr>
                </a:fgClr>
                <a:bgClr>
                  <a:schemeClr val="bg1"/>
                </a:bgClr>
              </a:pattFill>
              <a:effectLst/>
            </a:endParaRPr>
          </a:p>
        </p:txBody>
      </p:sp>
      <p:sp>
        <p:nvSpPr>
          <p:cNvPr id="27" name="テキスト ボックス 26">
            <a:extLst>
              <a:ext uri="{FF2B5EF4-FFF2-40B4-BE49-F238E27FC236}">
                <a16:creationId xmlns:a16="http://schemas.microsoft.com/office/drawing/2014/main" id="{8E7364EB-3670-9DE5-7854-A9FF33AB1063}"/>
              </a:ext>
            </a:extLst>
          </p:cNvPr>
          <p:cNvSpPr txBox="1"/>
          <p:nvPr/>
        </p:nvSpPr>
        <p:spPr>
          <a:xfrm>
            <a:off x="3253217" y="2898463"/>
            <a:ext cx="3090079" cy="1446550"/>
          </a:xfrm>
          <a:prstGeom prst="rect">
            <a:avLst/>
          </a:prstGeom>
          <a:noFill/>
        </p:spPr>
        <p:txBody>
          <a:bodyPr wrap="square">
            <a:spAutoFit/>
          </a:bodyPr>
          <a:lstStyle/>
          <a:p>
            <a:r>
              <a:rPr kumimoji="1" lang="ja-JP" altLang="en-US" sz="1100" dirty="0"/>
              <a:t>６月２０日から３０日まで「しおりコンテスト」が図書委員のみなさんにより開催されました。自分の読んだ本の中からお気に入りの本のしおりを描きます。３１作品が集まり、投票の結果最優秀賞、優秀賞、奨励賞、特別賞が決まりました。</a:t>
            </a:r>
            <a:endParaRPr kumimoji="1" lang="en-US" altLang="ja-JP" sz="1100" dirty="0"/>
          </a:p>
          <a:p>
            <a:r>
              <a:rPr kumimoji="1" lang="ja-JP" altLang="en-US" sz="1100" dirty="0"/>
              <a:t>どの作品も気に入った本への思い入れが強く感じられるしおりでした。</a:t>
            </a:r>
            <a:endParaRPr kumimoji="1" lang="en-US" altLang="ja-JP" sz="1100" dirty="0"/>
          </a:p>
        </p:txBody>
      </p:sp>
      <p:sp>
        <p:nvSpPr>
          <p:cNvPr id="29" name="テキスト ボックス 28">
            <a:extLst>
              <a:ext uri="{FF2B5EF4-FFF2-40B4-BE49-F238E27FC236}">
                <a16:creationId xmlns:a16="http://schemas.microsoft.com/office/drawing/2014/main" id="{3E6D2C6B-6788-8872-EE3C-E5E348735E0D}"/>
              </a:ext>
            </a:extLst>
          </p:cNvPr>
          <p:cNvSpPr txBox="1"/>
          <p:nvPr/>
        </p:nvSpPr>
        <p:spPr>
          <a:xfrm>
            <a:off x="766303" y="6407257"/>
            <a:ext cx="917135" cy="261610"/>
          </a:xfrm>
          <a:prstGeom prst="rect">
            <a:avLst/>
          </a:prstGeom>
          <a:noFill/>
        </p:spPr>
        <p:txBody>
          <a:bodyPr wrap="square">
            <a:spAutoFit/>
          </a:bodyPr>
          <a:lstStyle/>
          <a:p>
            <a:r>
              <a:rPr kumimoji="1" lang="ja-JP" altLang="en-US" sz="1100" b="1" dirty="0"/>
              <a:t>おおきな木</a:t>
            </a:r>
            <a:endParaRPr kumimoji="1" lang="en-US" altLang="ja-JP" sz="1100" b="1" dirty="0"/>
          </a:p>
        </p:txBody>
      </p:sp>
      <p:sp>
        <p:nvSpPr>
          <p:cNvPr id="30" name="テキスト ボックス 29">
            <a:extLst>
              <a:ext uri="{FF2B5EF4-FFF2-40B4-BE49-F238E27FC236}">
                <a16:creationId xmlns:a16="http://schemas.microsoft.com/office/drawing/2014/main" id="{06B505A1-B9AC-1D7B-3661-8FAD40AAFA00}"/>
              </a:ext>
            </a:extLst>
          </p:cNvPr>
          <p:cNvSpPr txBox="1"/>
          <p:nvPr/>
        </p:nvSpPr>
        <p:spPr>
          <a:xfrm>
            <a:off x="2916570" y="6420735"/>
            <a:ext cx="1398061" cy="430887"/>
          </a:xfrm>
          <a:prstGeom prst="rect">
            <a:avLst/>
          </a:prstGeom>
          <a:noFill/>
        </p:spPr>
        <p:txBody>
          <a:bodyPr wrap="square">
            <a:spAutoFit/>
          </a:bodyPr>
          <a:lstStyle/>
          <a:p>
            <a:r>
              <a:rPr kumimoji="1" lang="ja-JP" altLang="en-US" sz="1100" b="1" dirty="0"/>
              <a:t>ねこの小児科医ローベルト</a:t>
            </a:r>
            <a:endParaRPr kumimoji="1" lang="en-US" altLang="ja-JP" sz="1100" b="1" dirty="0"/>
          </a:p>
        </p:txBody>
      </p:sp>
      <p:sp>
        <p:nvSpPr>
          <p:cNvPr id="31" name="テキスト ボックス 30">
            <a:extLst>
              <a:ext uri="{FF2B5EF4-FFF2-40B4-BE49-F238E27FC236}">
                <a16:creationId xmlns:a16="http://schemas.microsoft.com/office/drawing/2014/main" id="{4F1EBF3B-220E-2B4D-17F6-F1379AACA576}"/>
              </a:ext>
            </a:extLst>
          </p:cNvPr>
          <p:cNvSpPr txBox="1"/>
          <p:nvPr/>
        </p:nvSpPr>
        <p:spPr>
          <a:xfrm>
            <a:off x="5213812" y="6423870"/>
            <a:ext cx="1069628" cy="261610"/>
          </a:xfrm>
          <a:prstGeom prst="rect">
            <a:avLst/>
          </a:prstGeom>
          <a:noFill/>
        </p:spPr>
        <p:txBody>
          <a:bodyPr wrap="square">
            <a:spAutoFit/>
          </a:bodyPr>
          <a:lstStyle/>
          <a:p>
            <a:r>
              <a:rPr kumimoji="1" lang="ja-JP" altLang="en-US" sz="1100" b="1" dirty="0"/>
              <a:t>木かげの秘密</a:t>
            </a:r>
            <a:endParaRPr kumimoji="1" lang="en-US" altLang="ja-JP" sz="1100" b="1" dirty="0"/>
          </a:p>
        </p:txBody>
      </p:sp>
      <p:sp>
        <p:nvSpPr>
          <p:cNvPr id="33" name="テキスト ボックス 32">
            <a:extLst>
              <a:ext uri="{FF2B5EF4-FFF2-40B4-BE49-F238E27FC236}">
                <a16:creationId xmlns:a16="http://schemas.microsoft.com/office/drawing/2014/main" id="{456FC42E-8AC3-A7D2-42D5-35DDAF4DDB00}"/>
              </a:ext>
            </a:extLst>
          </p:cNvPr>
          <p:cNvSpPr txBox="1"/>
          <p:nvPr/>
        </p:nvSpPr>
        <p:spPr>
          <a:xfrm>
            <a:off x="297118" y="6615010"/>
            <a:ext cx="2174075" cy="261610"/>
          </a:xfrm>
          <a:prstGeom prst="rect">
            <a:avLst/>
          </a:prstGeom>
          <a:noFill/>
        </p:spPr>
        <p:txBody>
          <a:bodyPr wrap="square">
            <a:spAutoFit/>
          </a:bodyPr>
          <a:lstStyle/>
          <a:p>
            <a:r>
              <a:rPr kumimoji="1" lang="ja-JP" altLang="en-US" sz="1100" dirty="0"/>
              <a:t>シェル・シルヴァスタイン 作</a:t>
            </a:r>
            <a:endParaRPr kumimoji="1" lang="en-US" altLang="ja-JP" sz="1100" dirty="0"/>
          </a:p>
        </p:txBody>
      </p:sp>
      <p:sp>
        <p:nvSpPr>
          <p:cNvPr id="34" name="テキスト ボックス 33">
            <a:extLst>
              <a:ext uri="{FF2B5EF4-FFF2-40B4-BE49-F238E27FC236}">
                <a16:creationId xmlns:a16="http://schemas.microsoft.com/office/drawing/2014/main" id="{672A7BB5-CA1B-F27D-DBB9-0BEB8DC16C4E}"/>
              </a:ext>
            </a:extLst>
          </p:cNvPr>
          <p:cNvSpPr txBox="1"/>
          <p:nvPr/>
        </p:nvSpPr>
        <p:spPr>
          <a:xfrm>
            <a:off x="2880082" y="6778776"/>
            <a:ext cx="2174075" cy="261610"/>
          </a:xfrm>
          <a:prstGeom prst="rect">
            <a:avLst/>
          </a:prstGeom>
          <a:noFill/>
        </p:spPr>
        <p:txBody>
          <a:bodyPr wrap="square">
            <a:spAutoFit/>
          </a:bodyPr>
          <a:lstStyle/>
          <a:p>
            <a:r>
              <a:rPr kumimoji="1" lang="ja-JP" altLang="en-US" sz="1100" dirty="0"/>
              <a:t>木地　雅映子 作</a:t>
            </a:r>
            <a:endParaRPr kumimoji="1" lang="en-US" altLang="ja-JP" sz="1100" dirty="0"/>
          </a:p>
        </p:txBody>
      </p:sp>
      <p:sp>
        <p:nvSpPr>
          <p:cNvPr id="35" name="テキスト ボックス 34">
            <a:extLst>
              <a:ext uri="{FF2B5EF4-FFF2-40B4-BE49-F238E27FC236}">
                <a16:creationId xmlns:a16="http://schemas.microsoft.com/office/drawing/2014/main" id="{CA5CED59-C287-3523-9EFB-6F213F799ED7}"/>
              </a:ext>
            </a:extLst>
          </p:cNvPr>
          <p:cNvSpPr txBox="1"/>
          <p:nvPr/>
        </p:nvSpPr>
        <p:spPr>
          <a:xfrm>
            <a:off x="5213812" y="6642210"/>
            <a:ext cx="2174075" cy="261610"/>
          </a:xfrm>
          <a:prstGeom prst="rect">
            <a:avLst/>
          </a:prstGeom>
          <a:noFill/>
        </p:spPr>
        <p:txBody>
          <a:bodyPr wrap="square">
            <a:spAutoFit/>
          </a:bodyPr>
          <a:lstStyle/>
          <a:p>
            <a:r>
              <a:rPr kumimoji="1" lang="ja-JP" altLang="en-US" sz="1100" dirty="0"/>
              <a:t>浅野　竜 作</a:t>
            </a:r>
            <a:endParaRPr kumimoji="1" lang="en-US" altLang="ja-JP" sz="1100" dirty="0"/>
          </a:p>
        </p:txBody>
      </p:sp>
      <p:sp>
        <p:nvSpPr>
          <p:cNvPr id="37" name="テキスト ボックス 36">
            <a:extLst>
              <a:ext uri="{FF2B5EF4-FFF2-40B4-BE49-F238E27FC236}">
                <a16:creationId xmlns:a16="http://schemas.microsoft.com/office/drawing/2014/main" id="{AE75ED27-BBCF-3670-6A87-D870F7E7A8C6}"/>
              </a:ext>
            </a:extLst>
          </p:cNvPr>
          <p:cNvSpPr txBox="1"/>
          <p:nvPr/>
        </p:nvSpPr>
        <p:spPr>
          <a:xfrm>
            <a:off x="301819" y="7058131"/>
            <a:ext cx="1945672" cy="1107996"/>
          </a:xfrm>
          <a:prstGeom prst="rect">
            <a:avLst/>
          </a:prstGeom>
          <a:noFill/>
        </p:spPr>
        <p:txBody>
          <a:bodyPr wrap="square">
            <a:spAutoFit/>
          </a:bodyPr>
          <a:lstStyle/>
          <a:p>
            <a:r>
              <a:rPr kumimoji="1" lang="ja-JP" altLang="en-US" sz="1100" dirty="0"/>
              <a:t>少年のことがだいすきな木。だいすきな少年のために与え続けるリンゴの木。実を枝を、幹を。木はいつも語っている「しあわせにおなりなさい」と。</a:t>
            </a:r>
            <a:endParaRPr kumimoji="1" lang="en-US" altLang="ja-JP" sz="1100" dirty="0"/>
          </a:p>
        </p:txBody>
      </p:sp>
      <p:sp>
        <p:nvSpPr>
          <p:cNvPr id="38" name="テキスト ボックス 37">
            <a:extLst>
              <a:ext uri="{FF2B5EF4-FFF2-40B4-BE49-F238E27FC236}">
                <a16:creationId xmlns:a16="http://schemas.microsoft.com/office/drawing/2014/main" id="{FF4D7678-1039-C2ED-5DF9-4D698049BE56}"/>
              </a:ext>
            </a:extLst>
          </p:cNvPr>
          <p:cNvSpPr txBox="1"/>
          <p:nvPr/>
        </p:nvSpPr>
        <p:spPr>
          <a:xfrm>
            <a:off x="2673184" y="7040386"/>
            <a:ext cx="1829851" cy="1277273"/>
          </a:xfrm>
          <a:prstGeom prst="rect">
            <a:avLst/>
          </a:prstGeom>
          <a:noFill/>
        </p:spPr>
        <p:txBody>
          <a:bodyPr wrap="square">
            <a:spAutoFit/>
          </a:bodyPr>
          <a:lstStyle/>
          <a:p>
            <a:r>
              <a:rPr kumimoji="1" lang="ja-JP" altLang="en-US" sz="1100" dirty="0"/>
              <a:t>よなかにぐあいが悪くなった子どものところに来てくれるおいしゃさん。それがローベルト先生です。</a:t>
            </a:r>
            <a:endParaRPr kumimoji="1" lang="en-US" altLang="ja-JP" sz="1100" dirty="0"/>
          </a:p>
          <a:p>
            <a:r>
              <a:rPr kumimoji="1" lang="ja-JP" altLang="en-US" sz="1100" dirty="0"/>
              <a:t>こんやはどんな家に行くのでしょうか。</a:t>
            </a:r>
            <a:endParaRPr kumimoji="1" lang="en-US" altLang="ja-JP" sz="1100" dirty="0"/>
          </a:p>
        </p:txBody>
      </p:sp>
      <p:sp>
        <p:nvSpPr>
          <p:cNvPr id="39" name="テキスト ボックス 38">
            <a:extLst>
              <a:ext uri="{FF2B5EF4-FFF2-40B4-BE49-F238E27FC236}">
                <a16:creationId xmlns:a16="http://schemas.microsoft.com/office/drawing/2014/main" id="{3D773C98-3179-36DF-2558-15967CB1B728}"/>
              </a:ext>
            </a:extLst>
          </p:cNvPr>
          <p:cNvSpPr txBox="1"/>
          <p:nvPr/>
        </p:nvSpPr>
        <p:spPr>
          <a:xfrm>
            <a:off x="4843476" y="7008565"/>
            <a:ext cx="1829851" cy="1277273"/>
          </a:xfrm>
          <a:prstGeom prst="rect">
            <a:avLst/>
          </a:prstGeom>
          <a:noFill/>
        </p:spPr>
        <p:txBody>
          <a:bodyPr wrap="square">
            <a:spAutoFit/>
          </a:bodyPr>
          <a:lstStyle/>
          <a:p>
            <a:r>
              <a:rPr kumimoji="1" lang="ja-JP" altLang="en-US" sz="1100" dirty="0"/>
              <a:t>６年２組で飼っている金魚が病気になった。「これはお前たち生き物係のせいだ」と言われて</a:t>
            </a:r>
            <a:r>
              <a:rPr kumimoji="1" lang="en-US" altLang="ja-JP" sz="1100" dirty="0"/>
              <a:t>…</a:t>
            </a:r>
            <a:r>
              <a:rPr kumimoji="1" lang="ja-JP" altLang="en-US" sz="1100" dirty="0"/>
              <a:t>中井くんは金魚をすてに教室を出ていった。これが事件の始まりだった。</a:t>
            </a:r>
            <a:endParaRPr kumimoji="1" lang="en-US" altLang="ja-JP" sz="1100" dirty="0"/>
          </a:p>
        </p:txBody>
      </p:sp>
      <p:pic>
        <p:nvPicPr>
          <p:cNvPr id="41" name="図 40">
            <a:extLst>
              <a:ext uri="{FF2B5EF4-FFF2-40B4-BE49-F238E27FC236}">
                <a16:creationId xmlns:a16="http://schemas.microsoft.com/office/drawing/2014/main" id="{1023C4E1-82B0-80E0-DA4C-13A2049FBAF7}"/>
              </a:ext>
            </a:extLst>
          </p:cNvPr>
          <p:cNvPicPr>
            <a:picLocks noChangeAspect="1"/>
          </p:cNvPicPr>
          <p:nvPr/>
        </p:nvPicPr>
        <p:blipFill>
          <a:blip r:embed="rId8"/>
          <a:stretch>
            <a:fillRect/>
          </a:stretch>
        </p:blipFill>
        <p:spPr>
          <a:xfrm>
            <a:off x="572058" y="2110794"/>
            <a:ext cx="856495" cy="646293"/>
          </a:xfrm>
          <a:prstGeom prst="rect">
            <a:avLst/>
          </a:prstGeom>
        </p:spPr>
      </p:pic>
      <p:pic>
        <p:nvPicPr>
          <p:cNvPr id="43" name="図 42">
            <a:extLst>
              <a:ext uri="{FF2B5EF4-FFF2-40B4-BE49-F238E27FC236}">
                <a16:creationId xmlns:a16="http://schemas.microsoft.com/office/drawing/2014/main" id="{A89CDB6A-661C-3097-AE3E-1FD479E27E10}"/>
              </a:ext>
            </a:extLst>
          </p:cNvPr>
          <p:cNvPicPr>
            <a:picLocks noChangeAspect="1"/>
          </p:cNvPicPr>
          <p:nvPr/>
        </p:nvPicPr>
        <p:blipFill>
          <a:blip r:embed="rId9"/>
          <a:stretch>
            <a:fillRect/>
          </a:stretch>
        </p:blipFill>
        <p:spPr>
          <a:xfrm>
            <a:off x="5343300" y="155847"/>
            <a:ext cx="803651" cy="738927"/>
          </a:xfrm>
          <a:prstGeom prst="rect">
            <a:avLst/>
          </a:prstGeom>
        </p:spPr>
      </p:pic>
      <p:pic>
        <p:nvPicPr>
          <p:cNvPr id="45" name="図 44">
            <a:extLst>
              <a:ext uri="{FF2B5EF4-FFF2-40B4-BE49-F238E27FC236}">
                <a16:creationId xmlns:a16="http://schemas.microsoft.com/office/drawing/2014/main" id="{D175AB02-19D8-EC47-C553-987C9731FA34}"/>
              </a:ext>
            </a:extLst>
          </p:cNvPr>
          <p:cNvPicPr>
            <a:picLocks noChangeAspect="1"/>
          </p:cNvPicPr>
          <p:nvPr/>
        </p:nvPicPr>
        <p:blipFill>
          <a:blip r:embed="rId10"/>
          <a:stretch>
            <a:fillRect/>
          </a:stretch>
        </p:blipFill>
        <p:spPr>
          <a:xfrm>
            <a:off x="257851" y="8285885"/>
            <a:ext cx="3044907" cy="367949"/>
          </a:xfrm>
          <a:prstGeom prst="rect">
            <a:avLst/>
          </a:prstGeom>
        </p:spPr>
      </p:pic>
      <p:pic>
        <p:nvPicPr>
          <p:cNvPr id="46" name="図 45">
            <a:extLst>
              <a:ext uri="{FF2B5EF4-FFF2-40B4-BE49-F238E27FC236}">
                <a16:creationId xmlns:a16="http://schemas.microsoft.com/office/drawing/2014/main" id="{9BDAC559-6C37-26FD-5C4A-15111326D6DF}"/>
              </a:ext>
            </a:extLst>
          </p:cNvPr>
          <p:cNvPicPr>
            <a:picLocks noChangeAspect="1"/>
          </p:cNvPicPr>
          <p:nvPr/>
        </p:nvPicPr>
        <p:blipFill>
          <a:blip r:embed="rId10"/>
          <a:stretch>
            <a:fillRect/>
          </a:stretch>
        </p:blipFill>
        <p:spPr>
          <a:xfrm>
            <a:off x="3323890" y="8285885"/>
            <a:ext cx="3044907" cy="367949"/>
          </a:xfrm>
          <a:prstGeom prst="rect">
            <a:avLst/>
          </a:prstGeom>
        </p:spPr>
      </p:pic>
      <p:sp>
        <p:nvSpPr>
          <p:cNvPr id="48" name="テキスト ボックス 47">
            <a:extLst>
              <a:ext uri="{FF2B5EF4-FFF2-40B4-BE49-F238E27FC236}">
                <a16:creationId xmlns:a16="http://schemas.microsoft.com/office/drawing/2014/main" id="{CF5E1B32-8F1A-D8A3-3C9F-A0C2B54BA2F6}"/>
              </a:ext>
            </a:extLst>
          </p:cNvPr>
          <p:cNvSpPr txBox="1"/>
          <p:nvPr/>
        </p:nvSpPr>
        <p:spPr>
          <a:xfrm>
            <a:off x="387752" y="8764337"/>
            <a:ext cx="6030409" cy="769441"/>
          </a:xfrm>
          <a:prstGeom prst="rect">
            <a:avLst/>
          </a:prstGeom>
          <a:noFill/>
        </p:spPr>
        <p:txBody>
          <a:bodyPr wrap="square">
            <a:spAutoFit/>
          </a:bodyPr>
          <a:lstStyle/>
          <a:p>
            <a:r>
              <a:rPr kumimoji="1" lang="ja-JP" altLang="en-US" sz="1100" dirty="0"/>
              <a:t>図書館の入り口には季節や行事に合わせた様々なテーマの本を紹介しています。興味をもってじっくり見てくれている人もたくさんいます。借りる本を選ぶ時の参考になればいいなと思っています。また、少しずつですが新しい本も入ってきています。ぜひ、図書館にきて読書の楽しさを感じてほしいなと思います。</a:t>
            </a:r>
            <a:endParaRPr kumimoji="1" lang="en-US" altLang="ja-JP" sz="1100" dirty="0"/>
          </a:p>
        </p:txBody>
      </p:sp>
      <p:sp>
        <p:nvSpPr>
          <p:cNvPr id="49" name="正方形/長方形 48">
            <a:extLst>
              <a:ext uri="{FF2B5EF4-FFF2-40B4-BE49-F238E27FC236}">
                <a16:creationId xmlns:a16="http://schemas.microsoft.com/office/drawing/2014/main" id="{82CA37EE-9E2F-D470-C7A3-ECC801D2E6B9}"/>
              </a:ext>
            </a:extLst>
          </p:cNvPr>
          <p:cNvSpPr/>
          <p:nvPr/>
        </p:nvSpPr>
        <p:spPr>
          <a:xfrm>
            <a:off x="257851" y="8715737"/>
            <a:ext cx="6212397" cy="899290"/>
          </a:xfrm>
          <a:prstGeom prst="rect">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132494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602</TotalTime>
  <Words>687</Words>
  <Application>Microsoft Office PowerPoint</Application>
  <PresentationFormat>A4 210 x 297 mm</PresentationFormat>
  <Paragraphs>44</Paragraphs>
  <Slides>2</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vt:i4>
      </vt:variant>
    </vt:vector>
  </HeadingPairs>
  <TitlesOfParts>
    <vt:vector size="7" baseType="lpstr">
      <vt:lpstr>HGS創英角ﾎﾟｯﾌﾟ体</vt:lpstr>
      <vt:lpstr>Arial</vt:lpstr>
      <vt:lpstr>Calibri</vt:lpstr>
      <vt:lpstr>Calibri Light</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雲南市教育委員会</dc:creator>
  <cp:lastModifiedBy>藤原 美佐</cp:lastModifiedBy>
  <cp:revision>25</cp:revision>
  <cp:lastPrinted>2022-07-19T00:31:35Z</cp:lastPrinted>
  <dcterms:created xsi:type="dcterms:W3CDTF">2021-07-13T06:33:22Z</dcterms:created>
  <dcterms:modified xsi:type="dcterms:W3CDTF">2022-07-19T00:46:03Z</dcterms:modified>
</cp:coreProperties>
</file>